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8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9" r:id="rId1"/>
  </p:sldMasterIdLst>
  <p:notesMasterIdLst>
    <p:notesMasterId r:id="rId27"/>
  </p:notesMasterIdLst>
  <p:handoutMasterIdLst>
    <p:handoutMasterId r:id="rId28"/>
  </p:handoutMasterIdLst>
  <p:sldIdLst>
    <p:sldId id="257" r:id="rId2"/>
    <p:sldId id="258" r:id="rId3"/>
    <p:sldId id="259" r:id="rId4"/>
    <p:sldId id="303" r:id="rId5"/>
    <p:sldId id="260" r:id="rId6"/>
    <p:sldId id="319" r:id="rId7"/>
    <p:sldId id="318" r:id="rId8"/>
    <p:sldId id="263" r:id="rId9"/>
    <p:sldId id="278" r:id="rId10"/>
    <p:sldId id="309" r:id="rId11"/>
    <p:sldId id="264" r:id="rId12"/>
    <p:sldId id="311" r:id="rId13"/>
    <p:sldId id="320" r:id="rId14"/>
    <p:sldId id="310" r:id="rId15"/>
    <p:sldId id="314" r:id="rId16"/>
    <p:sldId id="266" r:id="rId17"/>
    <p:sldId id="322" r:id="rId18"/>
    <p:sldId id="323" r:id="rId19"/>
    <p:sldId id="325" r:id="rId20"/>
    <p:sldId id="327" r:id="rId21"/>
    <p:sldId id="334" r:id="rId22"/>
    <p:sldId id="331" r:id="rId23"/>
    <p:sldId id="332" r:id="rId24"/>
    <p:sldId id="335" r:id="rId25"/>
    <p:sldId id="301" r:id="rId26"/>
  </p:sldIdLst>
  <p:sldSz cx="12192000" cy="6858000"/>
  <p:notesSz cx="6858000" cy="9144000"/>
  <p:defaultTextStyle>
    <a:defPPr>
      <a:defRPr lang="ja-JP">
        <a:uFillTx/>
      </a:defRPr>
    </a:defPPr>
    <a:lvl1pPr marL="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latinLnBrk="0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3835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42F"/>
    <a:srgbClr val="EEECDC"/>
    <a:srgbClr val="CEFCDC"/>
    <a:srgbClr val="FCEB14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391" autoAdjust="0"/>
  </p:normalViewPr>
  <p:slideViewPr>
    <p:cSldViewPr>
      <p:cViewPr varScale="1">
        <p:scale>
          <a:sx n="73" d="100"/>
          <a:sy n="73" d="100"/>
        </p:scale>
        <p:origin x="678" y="60"/>
      </p:cViewPr>
      <p:guideLst>
        <p:guide orient="horz" pos="2159"/>
        <p:guide orient="horz" pos="383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2AA6A-0FF7-48C3-9879-50BEE2F2909A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0C5E4-0B71-41E3-AD18-0F20544FE0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23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F0C18-B139-4B06-ACE8-C486F84CF61A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C963-70AE-4FEA-8DA5-C3597288D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1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비대면 서비스 각광</a:t>
            </a:r>
            <a:endParaRPr lang="en-US" altLang="ko-KR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직원 없이 서비스를 제공하는 ‘비대면 서비스’ 시장이 커지고 있습니다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대표적인 것이 무인 계산대입니다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시장조사업체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마켓스앤마켓스는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2020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세계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무인계산대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시장 규모가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734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 달러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(83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1401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억원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이를 것으로 전망했습니다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endParaRPr lang="en-US" altLang="ko-KR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소비자도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OK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소비자들도 비대면 서비스에 거부감을 갖지 않습니다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시장조사업체 트렌드모니터의 조사에 따르면 ‘점원 도움이 없는 쇼핑 선호도’ 를 묻는 질문에 전체의 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85.9%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‘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선호한다’고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답했습니다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무인 계산대 이용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경험’으로는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‘편리함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(47.2%)’ ‘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빠른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이용속도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(41.4%)’ ‘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쉬운 </a:t>
            </a:r>
            <a:r>
              <a:rPr lang="ko-KR" altLang="en-US" sz="1200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조작방법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(40.7%)’ </a:t>
            </a:r>
            <a:r>
              <a:rPr lang="ko-KR" altLang="en-US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등을 꼽았습니다</a:t>
            </a:r>
            <a:r>
              <a:rPr lang="en-US" altLang="ko-KR" sz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77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구상해둔</a:t>
            </a:r>
            <a:r>
              <a:rPr lang="ko-KR" altLang="en-US" dirty="0"/>
              <a:t> 설계도이다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303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그림버전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870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파이썬과</a:t>
            </a:r>
            <a:r>
              <a:rPr lang="ko-KR" altLang="en-US" dirty="0"/>
              <a:t>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케라스</a:t>
            </a:r>
            <a:r>
              <a:rPr lang="ko-KR" altLang="en-US" dirty="0"/>
              <a:t> 라이브러리를 이용하여 학습시켰다</a:t>
            </a:r>
            <a:endParaRPr lang="en-US" altLang="ko-KR" dirty="0"/>
          </a:p>
          <a:p>
            <a:r>
              <a:rPr lang="ko-KR" altLang="en-US" dirty="0"/>
              <a:t>수집한 데이터를 가져와 반전 및 회전으로 이미지의 개수를 늘리고</a:t>
            </a:r>
            <a:endParaRPr lang="en-US" altLang="ko-KR" dirty="0"/>
          </a:p>
          <a:p>
            <a:r>
              <a:rPr lang="ko-KR" altLang="en-US" dirty="0"/>
              <a:t>다중 반복 학습 시켜 학습도를 끌어올렸다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37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활성화 함수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풀링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드롭아웃</a:t>
            </a:r>
            <a:r>
              <a:rPr lang="ko-KR" altLang="en-US" dirty="0">
                <a:sym typeface="Wingdings" panose="05000000000000000000" pitchFamily="2" charset="2"/>
              </a:rPr>
              <a:t> 을 한 사이클로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en-US" altLang="ko-KR" baseline="0" dirty="0">
                <a:sym typeface="Wingdings" panose="05000000000000000000" pitchFamily="2" charset="2"/>
              </a:rPr>
              <a:t> </a:t>
            </a:r>
            <a:r>
              <a:rPr lang="ko-KR" altLang="en-US" baseline="0" dirty="0">
                <a:sym typeface="Wingdings" panose="05000000000000000000" pitchFamily="2" charset="2"/>
              </a:rPr>
              <a:t>사이클 돌렸다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r>
              <a:rPr lang="ko-KR" altLang="en-US" baseline="0" dirty="0">
                <a:sym typeface="Wingdings" panose="05000000000000000000" pitchFamily="2" charset="2"/>
              </a:rPr>
              <a:t>활성화 함수는 상황에 따라 바꾸어주었다</a:t>
            </a:r>
            <a:endParaRPr lang="en-US" altLang="ko-KR" baseline="0" dirty="0">
              <a:sym typeface="Wingdings" panose="05000000000000000000" pitchFamily="2" charset="2"/>
            </a:endParaRPr>
          </a:p>
          <a:p>
            <a:r>
              <a:rPr lang="en-US" altLang="ko-KR" dirty="0"/>
              <a:t>Glob </a:t>
            </a:r>
            <a:r>
              <a:rPr lang="ko-KR" altLang="en-US" dirty="0"/>
              <a:t>함수로 이미지 파일들을 가져오기 편하게 만들었다</a:t>
            </a:r>
            <a:endParaRPr lang="en-US" altLang="ko-KR" dirty="0"/>
          </a:p>
          <a:p>
            <a:r>
              <a:rPr lang="ko-KR" altLang="en-US" dirty="0"/>
              <a:t>학습한 결과가 너무 학습한 데이터에만 치중되는 </a:t>
            </a:r>
            <a:r>
              <a:rPr lang="ko-KR" altLang="en-US" dirty="0" err="1"/>
              <a:t>과적합을</a:t>
            </a:r>
            <a:r>
              <a:rPr lang="ko-KR" altLang="en-US" dirty="0"/>
              <a:t> 막기위한 </a:t>
            </a:r>
            <a:r>
              <a:rPr lang="ko-KR" altLang="en-US" dirty="0" err="1"/>
              <a:t>드롭아웃</a:t>
            </a:r>
            <a:r>
              <a:rPr lang="ko-KR" altLang="en-US" dirty="0"/>
              <a:t> 기법과 너무 적은 학습으로 인한 낮은 </a:t>
            </a:r>
            <a:r>
              <a:rPr lang="ko-KR" altLang="en-US" dirty="0" err="1"/>
              <a:t>학습률을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막기위해 </a:t>
            </a:r>
            <a:r>
              <a:rPr lang="en-US" altLang="ko-KR" dirty="0"/>
              <a:t>epoch</a:t>
            </a:r>
            <a:r>
              <a:rPr lang="ko-KR" altLang="en-US" dirty="0"/>
              <a:t>를 올려 여러 번 학습시켰다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4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학습된 데이터와 다른</a:t>
            </a:r>
            <a:r>
              <a:rPr lang="ko-KR" altLang="en-US" baseline="0" dirty="0"/>
              <a:t> 빵 이미지로 테스트를 해보았다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정확도가 너무 </a:t>
            </a:r>
            <a:r>
              <a:rPr lang="ko-KR" altLang="en-US" baseline="0" dirty="0" err="1"/>
              <a:t>높은게</a:t>
            </a:r>
            <a:r>
              <a:rPr lang="ko-KR" altLang="en-US" baseline="0" dirty="0"/>
              <a:t> 걸리지만 정확하게 빵을 분류하였다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6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75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149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자바를 이용해 이클립스로 서버를 구축하였다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초기 단계이기에 클라이언트를 </a:t>
            </a:r>
            <a:r>
              <a:rPr lang="ko-KR" altLang="en-US" dirty="0" err="1"/>
              <a:t>어플로</a:t>
            </a:r>
            <a:r>
              <a:rPr lang="ko-KR" altLang="en-US" dirty="0"/>
              <a:t> 만들지 않았기에</a:t>
            </a:r>
            <a:endParaRPr lang="en-US" altLang="ko-KR" dirty="0"/>
          </a:p>
          <a:p>
            <a:r>
              <a:rPr lang="ko-KR" altLang="en-US" dirty="0"/>
              <a:t>임시로 간단한 클라이언트에 연결한 모습이다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12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기반의 서버를 만들었다</a:t>
            </a:r>
            <a:endParaRPr lang="en-US" altLang="ko-KR" dirty="0"/>
          </a:p>
          <a:p>
            <a:r>
              <a:rPr lang="en-US" altLang="ko-KR" dirty="0" err="1"/>
              <a:t>Netty</a:t>
            </a:r>
            <a:r>
              <a:rPr lang="ko-KR" altLang="en-US" dirty="0"/>
              <a:t>라는 라이브러리를 이용해 좀 더 </a:t>
            </a:r>
            <a:r>
              <a:rPr lang="ko-KR" altLang="en-US" dirty="0" err="1"/>
              <a:t>쓰레드</a:t>
            </a:r>
            <a:r>
              <a:rPr lang="ko-KR" altLang="en-US" dirty="0"/>
              <a:t> 관리에 편리성을 두고 최대한 간단하게 만들어 두었다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58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33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바코드가 없는데 어떻게 계산을 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모든 빵을 외워야만 하는 것일까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손님이 많은 경우에는 어떻게 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소비자가 더 편하게 알아보고 계산 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0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기계의 힘을 빌려 앞의 문제점들을 해결해보자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500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빵 전용 무인 계산대를 만들기 위해 필요한 목표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5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 err="1"/>
              <a:t>머신러닝</a:t>
            </a:r>
            <a:r>
              <a:rPr lang="ko-KR" altLang="en-US" dirty="0"/>
              <a:t> 과 </a:t>
            </a:r>
            <a:r>
              <a:rPr lang="en-US" altLang="ko-KR" dirty="0" err="1"/>
              <a:t>OpenCV</a:t>
            </a:r>
            <a:r>
              <a:rPr lang="ko-KR" altLang="en-US" dirty="0" err="1"/>
              <a:t>이용등</a:t>
            </a:r>
            <a:r>
              <a:rPr lang="ko-KR" altLang="en-US" dirty="0"/>
              <a:t> 공부해야 할 내용이 많고 개념이 중요하기에</a:t>
            </a:r>
            <a:endParaRPr lang="en-US" altLang="ko-KR" dirty="0"/>
          </a:p>
          <a:p>
            <a:r>
              <a:rPr lang="ko-KR" altLang="en-US" dirty="0"/>
              <a:t>개발하기전에 공부를 하고 개발하는 도중에도 계속하여 공부를 하였다</a:t>
            </a:r>
            <a:endParaRPr lang="en-US" altLang="ko-KR" dirty="0"/>
          </a:p>
          <a:p>
            <a:r>
              <a:rPr lang="ko-KR" altLang="en-US" dirty="0"/>
              <a:t>소프트웨어 설치가 생각보다 시간이 소모되었고 하드웨어도 손봐야 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아직 중간 단계이기에 마무리 단계까지는 진행되지 않았다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8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서버는 받은 데이터를 기반으로 데이터베이스에 저장된 빵의 정보를 토대로 데이터를 재 정리 한 후 클라이언트로 전송한다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클라이언트는 </a:t>
            </a:r>
            <a:r>
              <a:rPr lang="ko-KR" altLang="en-US" baseline="0" dirty="0" err="1"/>
              <a:t>포스기가</a:t>
            </a:r>
            <a:r>
              <a:rPr lang="ko-KR" altLang="en-US" baseline="0" dirty="0"/>
              <a:t> 될 것이며 안드로이드로 만들 계획이다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80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빵을 인식하고 빵들을 </a:t>
            </a:r>
            <a:r>
              <a:rPr lang="ko-KR" altLang="en-US" dirty="0" err="1"/>
              <a:t>구분짓기</a:t>
            </a:r>
            <a:r>
              <a:rPr lang="ko-KR" altLang="en-US" dirty="0"/>
              <a:t> 위한 영상처리 라이브러리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0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머신러닝의</a:t>
            </a:r>
            <a:r>
              <a:rPr lang="ko-KR" altLang="en-US" dirty="0"/>
              <a:t> 핵심으로 </a:t>
            </a:r>
            <a:r>
              <a:rPr lang="ko-KR" altLang="en-US" dirty="0" err="1"/>
              <a:t>텐서플로우를</a:t>
            </a:r>
            <a:r>
              <a:rPr lang="ko-KR" altLang="en-US" dirty="0"/>
              <a:t> 이용해 기계를 학습시켰다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03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텐서플로우와</a:t>
            </a:r>
            <a:r>
              <a:rPr lang="ko-KR" altLang="en-US" dirty="0"/>
              <a:t> 마찬가지로 학습을 위해 이용된 </a:t>
            </a:r>
            <a:r>
              <a:rPr lang="ko-KR" altLang="en-US" dirty="0" err="1"/>
              <a:t>케라스이다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C963-70AE-4FEA-8DA5-C3597288DF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06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ja-JP" altLang="en-US">
                <a:uFillTx/>
              </a:rPr>
              <a:t>マスター サブタイトルの書式設定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縦書き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8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10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2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</p:txBody>
      </p:sp>
      <p:sp>
        <p:nvSpPr>
          <p:cNvPr id="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8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</p:txBody>
      </p:sp>
      <p:sp>
        <p:nvSpPr>
          <p:cNvPr id="10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12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14" name="フッター プレースホルダー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6" name="スライド番号プレースホルダー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</p:txBody>
      </p:sp>
      <p:sp>
        <p:nvSpPr>
          <p:cNvPr id="8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10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2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ja-JP" altLang="en-US">
              <a:uFillTx/>
            </a:endParaRPr>
          </a:p>
        </p:txBody>
      </p:sp>
      <p:sp>
        <p:nvSpPr>
          <p:cNvPr id="6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ja-JP" altLang="en-US">
                <a:uFillTx/>
              </a:rPr>
              <a:t>マスター テキストの書式設定</a:t>
            </a:r>
          </a:p>
        </p:txBody>
      </p:sp>
      <p:sp>
        <p:nvSpPr>
          <p:cNvPr id="8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10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2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縦書き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uFillTx/>
              </a:rPr>
              <a:t>マスター タイトルの書式設定</a:t>
            </a:r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>
                <a:uFillTx/>
              </a:rPr>
              <a:t>マスター テキストの書式設定</a:t>
            </a:r>
          </a:p>
          <a:p>
            <a:pPr lvl="1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2 </a:t>
            </a:r>
            <a:r>
              <a:rPr lang="ja-JP" altLang="en-US">
                <a:uFillTx/>
              </a:rPr>
              <a:t>レベル</a:t>
            </a:r>
          </a:p>
          <a:p>
            <a:pPr lvl="2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3 </a:t>
            </a:r>
            <a:r>
              <a:rPr lang="ja-JP" altLang="en-US">
                <a:uFillTx/>
              </a:rPr>
              <a:t>レベル</a:t>
            </a:r>
          </a:p>
          <a:p>
            <a:pPr lvl="3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4 </a:t>
            </a:r>
            <a:r>
              <a:rPr lang="ja-JP" altLang="en-US">
                <a:uFillTx/>
              </a:rPr>
              <a:t>レベル</a:t>
            </a:r>
          </a:p>
          <a:p>
            <a:pPr lvl="4"/>
            <a:r>
              <a:rPr lang="ja-JP" altLang="en-US">
                <a:uFillTx/>
              </a:rPr>
              <a:t>第 </a:t>
            </a:r>
            <a:r>
              <a:rPr lang="en-US" altLang="ja-JP">
                <a:uFillTx/>
              </a:rPr>
              <a:t>5 </a:t>
            </a:r>
            <a:r>
              <a:rPr lang="ja-JP" altLang="en-US">
                <a:uFillTx/>
              </a:rPr>
              <a:t>レベル</a:t>
            </a:r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74002E76-47DB-D77D-D4E4-357541044586}" type="datetimeFigureOut">
              <a:rPr lang="ja-JP" altLang="en-US">
                <a:uFillTx/>
              </a:rPr>
              <a:t>2020/1/21</a:t>
            </a:fld>
            <a:endParaRPr lang="ja-JP" altLang="en-US">
              <a:uFillTx/>
            </a:endParaRPr>
          </a:p>
        </p:txBody>
      </p:sp>
      <p:sp>
        <p:nvSpPr>
          <p:cNvPr id="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ja-JP" altLang="en-US">
              <a:uFillTx/>
            </a:endParaRPr>
          </a:p>
        </p:txBody>
      </p:sp>
      <p:sp>
        <p:nvSpPr>
          <p:cNvPr id="1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74002E76-47DB-D77D-D4E4-357541044586}" type="slidenum">
              <a:rPr lang="ja-JP" altLang="en-US">
                <a:uFillTx/>
              </a:rPr>
              <a:t>‹#›</a:t>
            </a:fld>
            <a:endParaRPr lang="ja-JP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649" r:id="rId1"/>
    <p:sldLayoutId id="2147493650" r:id="rId2"/>
    <p:sldLayoutId id="2147493651" r:id="rId3"/>
    <p:sldLayoutId id="2147493652" r:id="rId4"/>
    <p:sldLayoutId id="2147493653" r:id="rId5"/>
    <p:sldLayoutId id="2147493655" r:id="rId6"/>
    <p:sldLayoutId id="2147493656" r:id="rId7"/>
    <p:sldLayoutId id="2147493657" r:id="rId8"/>
    <p:sldLayoutId id="2147493658" r:id="rId9"/>
    <p:sldLayoutId id="2147493659" r:id="rId10"/>
  </p:sldLayoutIdLst>
  <p:txStyles>
    <p:titleStyle>
      <a:lvl1pPr algn="l" defTabSz="914400" latinLnBrk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latinLnBrk="0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latinLnBrk="0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ja-JP">
          <a:uFillTx/>
        </a:defRPr>
      </a:defPPr>
      <a:lvl1pPr marL="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latinLnBrk="0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44" y="0"/>
            <a:ext cx="12192000" cy="6858000"/>
          </a:xfrm>
          <a:prstGeom prst="rect">
            <a:avLst/>
          </a:prstGeom>
        </p:spPr>
      </p:pic>
      <p:sp>
        <p:nvSpPr>
          <p:cNvPr id="4" name="正方形/長方形 4"/>
          <p:cNvSpPr/>
          <p:nvPr/>
        </p:nvSpPr>
        <p:spPr>
          <a:xfrm>
            <a:off x="3991181" y="1368425"/>
            <a:ext cx="4121150" cy="412115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6" name="テキスト ボックス 7"/>
          <p:cNvSpPr/>
          <p:nvPr/>
        </p:nvSpPr>
        <p:spPr>
          <a:xfrm>
            <a:off x="4338858" y="1556792"/>
            <a:ext cx="370135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비트 고급 프로젝트 </a:t>
            </a:r>
            <a:r>
              <a:rPr lang="en-US" altLang="ko-KR" sz="2800" dirty="0">
                <a:solidFill>
                  <a:schemeClr val="bg1"/>
                </a:solidFill>
              </a:rPr>
              <a:t>3</a:t>
            </a:r>
            <a:r>
              <a:rPr lang="ko-KR" altLang="en-US" sz="2800" dirty="0">
                <a:solidFill>
                  <a:schemeClr val="bg1"/>
                </a:solidFill>
              </a:rPr>
              <a:t>조</a:t>
            </a:r>
            <a:endParaRPr lang="en-US" altLang="ko-KR" sz="2800" dirty="0">
              <a:solidFill>
                <a:schemeClr val="bg1"/>
              </a:solidFill>
              <a:uFillTx/>
            </a:endParaRPr>
          </a:p>
          <a:p>
            <a:pPr algn="r"/>
            <a:endParaRPr lang="en-US" altLang="ko-KR" sz="2200" dirty="0">
              <a:solidFill>
                <a:schemeClr val="bg1"/>
              </a:solidFill>
              <a:uFillTx/>
            </a:endParaRPr>
          </a:p>
          <a:p>
            <a:pPr algn="r"/>
            <a:endParaRPr lang="en-US" altLang="ko-KR" sz="2200" dirty="0">
              <a:solidFill>
                <a:schemeClr val="bg1"/>
              </a:solidFill>
            </a:endParaRPr>
          </a:p>
          <a:p>
            <a:pPr algn="r"/>
            <a:endParaRPr lang="en-US" altLang="ko-KR" sz="2200" dirty="0">
              <a:solidFill>
                <a:schemeClr val="bg1"/>
              </a:solidFill>
              <a:uFillTx/>
            </a:endParaRPr>
          </a:p>
          <a:p>
            <a:pPr algn="r"/>
            <a:endParaRPr lang="en-US" altLang="ko-KR" dirty="0">
              <a:solidFill>
                <a:schemeClr val="bg1"/>
              </a:solidFill>
              <a:uFillTx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uFillTx/>
              </a:rPr>
              <a:t>201455003 </a:t>
            </a:r>
            <a:r>
              <a:rPr lang="ko-KR" altLang="en-US" b="1" dirty="0" err="1">
                <a:solidFill>
                  <a:schemeClr val="bg1"/>
                </a:solidFill>
                <a:uFillTx/>
              </a:rPr>
              <a:t>권오셈</a:t>
            </a:r>
            <a:endParaRPr lang="en-US" altLang="ko-KR" b="1" dirty="0">
              <a:solidFill>
                <a:schemeClr val="bg1"/>
              </a:solidFill>
              <a:uFillTx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</a:rPr>
              <a:t>201455025 </a:t>
            </a:r>
            <a:r>
              <a:rPr lang="ko-KR" altLang="en-US" b="1" dirty="0">
                <a:solidFill>
                  <a:schemeClr val="bg1"/>
                </a:solidFill>
              </a:rPr>
              <a:t>신민식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uFillTx/>
              </a:rPr>
              <a:t>201455044 </a:t>
            </a:r>
            <a:r>
              <a:rPr lang="ko-KR" altLang="en-US" b="1" dirty="0">
                <a:solidFill>
                  <a:schemeClr val="bg1"/>
                </a:solidFill>
                <a:uFillTx/>
              </a:rPr>
              <a:t>정태준</a:t>
            </a:r>
            <a:endParaRPr lang="en-US" altLang="ko-KR" b="1" dirty="0">
              <a:solidFill>
                <a:schemeClr val="bg1"/>
              </a:solidFill>
              <a:uFillTx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</a:rPr>
              <a:t>201710654 </a:t>
            </a:r>
            <a:r>
              <a:rPr lang="ko-KR" altLang="en-US" b="1" dirty="0" err="1">
                <a:solidFill>
                  <a:schemeClr val="bg1"/>
                </a:solidFill>
              </a:rPr>
              <a:t>박혜미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uFillTx/>
              </a:rPr>
              <a:t>201710655 </a:t>
            </a:r>
            <a:r>
              <a:rPr lang="ko-KR" altLang="en-US" b="1" dirty="0">
                <a:solidFill>
                  <a:schemeClr val="bg1"/>
                </a:solidFill>
              </a:rPr>
              <a:t>김선일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6328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개발 환경 </a:t>
            </a:r>
            <a:r>
              <a:rPr lang="en-US" altLang="ko-KR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&amp;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도구 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cxnSp>
        <p:nvCxnSpPr>
          <p:cNvPr id="8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044" y="3218712"/>
            <a:ext cx="1554049" cy="24630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26" y="2943566"/>
            <a:ext cx="2727747" cy="2727747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7824192" y="4245828"/>
            <a:ext cx="1512168" cy="333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51" y="2168986"/>
            <a:ext cx="1670918" cy="1670918"/>
          </a:xfrm>
          <a:prstGeom prst="rect">
            <a:avLst/>
          </a:prstGeom>
        </p:spPr>
      </p:pic>
      <p:sp>
        <p:nvSpPr>
          <p:cNvPr id="22" name="위쪽/아래쪽 화살표 21"/>
          <p:cNvSpPr/>
          <p:nvPr/>
        </p:nvSpPr>
        <p:spPr>
          <a:xfrm rot="18429211">
            <a:off x="4364382" y="3391526"/>
            <a:ext cx="271399" cy="7578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3" y="4620378"/>
            <a:ext cx="2344613" cy="1183472"/>
          </a:xfrm>
          <a:prstGeom prst="rect">
            <a:avLst/>
          </a:prstGeom>
        </p:spPr>
      </p:pic>
      <p:sp>
        <p:nvSpPr>
          <p:cNvPr id="26" name="위쪽/아래쪽 화살표 25"/>
          <p:cNvSpPr/>
          <p:nvPr/>
        </p:nvSpPr>
        <p:spPr>
          <a:xfrm rot="3342595">
            <a:off x="4424993" y="4977225"/>
            <a:ext cx="271399" cy="7578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48" y="5673638"/>
            <a:ext cx="2211545" cy="887117"/>
          </a:xfrm>
          <a:prstGeom prst="rect">
            <a:avLst/>
          </a:prstGeom>
        </p:spPr>
      </p:pic>
      <p:sp>
        <p:nvSpPr>
          <p:cNvPr id="18" name="위쪽/아래쪽 화살표 17"/>
          <p:cNvSpPr/>
          <p:nvPr/>
        </p:nvSpPr>
        <p:spPr>
          <a:xfrm>
            <a:off x="2945761" y="3880799"/>
            <a:ext cx="271399" cy="7578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4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-1" y="0"/>
            <a:ext cx="12144663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A7F17-E40F-41D5-A28E-772B91E01871}"/>
              </a:ext>
            </a:extLst>
          </p:cNvPr>
          <p:cNvSpPr txBox="1"/>
          <p:nvPr/>
        </p:nvSpPr>
        <p:spPr>
          <a:xfrm>
            <a:off x="191344" y="248062"/>
            <a:ext cx="1166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/>
          </a:p>
          <a:p>
            <a:r>
              <a:rPr lang="en-US" altLang="ko-KR" sz="3600" dirty="0" err="1">
                <a:solidFill>
                  <a:schemeClr val="bg1"/>
                </a:solidFill>
              </a:rPr>
              <a:t>Opencv</a:t>
            </a:r>
            <a:r>
              <a:rPr lang="en-US" altLang="ko-KR" sz="3600" dirty="0">
                <a:solidFill>
                  <a:schemeClr val="bg1"/>
                </a:solidFill>
              </a:rPr>
              <a:t>(Python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Lib)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텍스트 상자 8">
            <a:extLst>
              <a:ext uri="{FF2B5EF4-FFF2-40B4-BE49-F238E27FC236}">
                <a16:creationId xmlns:a16="http://schemas.microsoft.com/office/drawing/2014/main" id="{563C4D52-3CC3-486F-9A5D-F4F690D79627}"/>
              </a:ext>
            </a:extLst>
          </p:cNvPr>
          <p:cNvSpPr txBox="1">
            <a:spLocks/>
          </p:cNvSpPr>
          <p:nvPr/>
        </p:nvSpPr>
        <p:spPr>
          <a:xfrm>
            <a:off x="4151784" y="2348880"/>
            <a:ext cx="7205191" cy="3354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</a:t>
            </a:r>
            <a:endParaRPr lang="en-US" altLang="ko-KR" sz="3200" b="1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Open</a:t>
            </a:r>
            <a:r>
              <a:rPr lang="en-US" altLang="ko-KR" sz="3200" b="1" strike="noStrike" cap="none" dirty="0">
                <a:solidFill>
                  <a:srgbClr val="00FF00"/>
                </a:solidFill>
                <a:latin typeface="맑은 고딕" charset="0"/>
                <a:ea typeface="맑은 고딕" charset="0"/>
              </a:rPr>
              <a:t>C</a:t>
            </a:r>
            <a:r>
              <a:rPr lang="en-US" altLang="ko-KR" sz="3200" b="1" strike="noStrike" cap="none" dirty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V</a:t>
            </a:r>
            <a:endParaRPr lang="ko-KR" altLang="en-US" sz="3200" b="1" strike="noStrike" cap="none" dirty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TensorFlow 의 딥러닝 프레임워크를 지원해주는 프로그래밍 라이브러리</a:t>
            </a: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실시간 이미지 프로세싱에 중점을 둔 라이브러리</a:t>
            </a: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Franklin Gothic Book"/>
              <a:buChar char="-"/>
            </a:pPr>
            <a:r>
              <a:rPr lang="en-US" altLang="ko-KR" sz="1800" b="1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영상 관련 라이브러리</a:t>
            </a: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로서 사실상 표준 라이브러리로 사용 </a:t>
            </a: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Franklin Gothic Book"/>
              <a:buChar char="-"/>
            </a:pPr>
            <a:r>
              <a:rPr lang="en-US" altLang="ko-KR" sz="1800" b="1" strike="noStrike" cap="none" dirty="0">
                <a:solidFill>
                  <a:srgbClr val="00FF00"/>
                </a:solidFill>
                <a:latin typeface="맑은 고딕" charset="0"/>
                <a:ea typeface="맑은 고딕" charset="0"/>
              </a:rPr>
              <a:t>영상처리에 필수적으로 </a:t>
            </a:r>
            <a:r>
              <a:rPr lang="en-US" altLang="ko-KR" sz="1800" b="1" strike="noStrike" cap="none" dirty="0">
                <a:solidFill>
                  <a:schemeClr val="accent4">
                    <a:lumMod val="75000"/>
                  </a:schemeClr>
                </a:solidFill>
                <a:latin typeface="맑은 고딕" charset="0"/>
                <a:ea typeface="맑은 고딕" charset="0"/>
              </a:rPr>
              <a:t>사용되는 라이브러리</a:t>
            </a:r>
            <a:endParaRPr lang="ko-KR" altLang="en-US" sz="1800" b="1" strike="noStrike" cap="none" dirty="0">
              <a:solidFill>
                <a:schemeClr val="accent4">
                  <a:lumMod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636912"/>
            <a:ext cx="3240360" cy="3240360"/>
          </a:xfrm>
          <a:prstGeom prst="rect">
            <a:avLst/>
          </a:prstGeom>
        </p:spPr>
      </p:pic>
      <p:sp>
        <p:nvSpPr>
          <p:cNvPr id="6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-1" y="0"/>
            <a:ext cx="12144663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A7F17-E40F-41D5-A28E-772B91E01871}"/>
              </a:ext>
            </a:extLst>
          </p:cNvPr>
          <p:cNvSpPr txBox="1"/>
          <p:nvPr/>
        </p:nvSpPr>
        <p:spPr>
          <a:xfrm>
            <a:off x="239682" y="279012"/>
            <a:ext cx="1166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/>
          </a:p>
          <a:p>
            <a:r>
              <a:rPr lang="en-US" altLang="ko-KR" sz="3600" dirty="0" err="1">
                <a:solidFill>
                  <a:schemeClr val="bg1"/>
                </a:solidFill>
              </a:rPr>
              <a:t>Tensorflow</a:t>
            </a:r>
            <a:r>
              <a:rPr lang="en-US" altLang="ko-KR" sz="3600" dirty="0">
                <a:solidFill>
                  <a:schemeClr val="bg1"/>
                </a:solidFill>
              </a:rPr>
              <a:t>(Python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Lib)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9BB94C-9C6F-4113-8E3F-43C94606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5" y="2276872"/>
            <a:ext cx="2808312" cy="3528392"/>
          </a:xfrm>
          <a:prstGeom prst="rect">
            <a:avLst/>
          </a:prstGeom>
        </p:spPr>
      </p:pic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9BA15AD1-0A07-4306-AF48-9F7E0CD7FCD0}"/>
              </a:ext>
            </a:extLst>
          </p:cNvPr>
          <p:cNvSpPr txBox="1">
            <a:spLocks/>
          </p:cNvSpPr>
          <p:nvPr/>
        </p:nvSpPr>
        <p:spPr>
          <a:xfrm>
            <a:off x="4367808" y="2708920"/>
            <a:ext cx="7159983" cy="329320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</a:t>
            </a:r>
            <a:r>
              <a:rPr lang="en-US" altLang="ko-KR" sz="3200" b="0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 b="1" strike="noStrike" cap="none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Tensor</a:t>
            </a:r>
            <a:r>
              <a:rPr lang="en-US" altLang="ko-KR" sz="3200" b="1" strike="noStrike" cap="none" dirty="0">
                <a:solidFill>
                  <a:schemeClr val="bg2">
                    <a:lumMod val="90000"/>
                  </a:schemeClr>
                </a:solidFill>
                <a:latin typeface="맑은 고딕" charset="0"/>
                <a:ea typeface="맑은 고딕" charset="0"/>
              </a:rPr>
              <a:t>Flow</a:t>
            </a:r>
            <a:r>
              <a:rPr lang="en-US" altLang="ko-KR" sz="3200" b="1" strike="noStrike" cap="none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3200" b="1" strike="noStrike" cap="none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2015년 오픈소스로 공개된 </a:t>
            </a:r>
            <a:r>
              <a:rPr lang="en-US" altLang="ko-KR" sz="1800" b="1" strike="noStrike" cap="none" dirty="0" err="1">
                <a:latin typeface="맑은 고딕" charset="0"/>
                <a:ea typeface="맑은 고딕" charset="0"/>
              </a:rPr>
              <a:t>구글의</a:t>
            </a: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strike="noStrike" cap="none" dirty="0" err="1">
                <a:latin typeface="맑은 고딕" charset="0"/>
                <a:ea typeface="맑은 고딕" charset="0"/>
              </a:rPr>
              <a:t>머신러닝시스템</a:t>
            </a: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r>
              <a:rPr lang="en-US" altLang="ko-KR" sz="1800" b="1" strike="noStrike" cap="none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기계학습 </a:t>
            </a:r>
            <a:r>
              <a:rPr lang="en-US" altLang="ko-KR" sz="1800" b="1" strike="noStrike" cap="none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응용프로그램에도</a:t>
            </a:r>
            <a:r>
              <a:rPr lang="en-US" altLang="ko-KR" sz="1800" b="1" strike="noStrike" cap="none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800" b="1" strike="noStrike" cap="none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사용</a:t>
            </a:r>
            <a:endParaRPr lang="ko-KR" altLang="en-US" sz="1800" b="1" strike="noStrike" cap="none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Franklin Gothic Book"/>
              <a:buChar char="-"/>
            </a:pPr>
            <a:r>
              <a:rPr lang="en-US" altLang="ko-KR" sz="1800" b="1" strike="noStrike" cap="none" dirty="0">
                <a:latin typeface="맑은 고딕" charset="0"/>
                <a:ea typeface="맑은 고딕" charset="0"/>
              </a:rPr>
              <a:t>구글에서 만든 라이브러리로 </a:t>
            </a:r>
            <a:r>
              <a:rPr lang="en-US" altLang="ko-KR" sz="1800" b="1" strike="noStrike" cap="none" dirty="0">
                <a:solidFill>
                  <a:schemeClr val="bg2">
                    <a:lumMod val="75000"/>
                  </a:schemeClr>
                </a:solidFill>
                <a:latin typeface="맑은 고딕" charset="0"/>
                <a:ea typeface="맑은 고딕" charset="0"/>
              </a:rPr>
              <a:t>딥러닝네트워크가 적용</a:t>
            </a:r>
            <a:endParaRPr lang="ko-KR" altLang="en-US" sz="1800" b="1" strike="noStrike" cap="none" dirty="0">
              <a:solidFill>
                <a:schemeClr val="bg2">
                  <a:lumMod val="7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8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57813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-1" y="0"/>
            <a:ext cx="12144663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A7F17-E40F-41D5-A28E-772B91E01871}"/>
              </a:ext>
            </a:extLst>
          </p:cNvPr>
          <p:cNvSpPr txBox="1"/>
          <p:nvPr/>
        </p:nvSpPr>
        <p:spPr>
          <a:xfrm>
            <a:off x="191344" y="248062"/>
            <a:ext cx="1166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 err="1">
                <a:solidFill>
                  <a:schemeClr val="bg1"/>
                </a:solidFill>
              </a:rPr>
              <a:t>Keras</a:t>
            </a:r>
            <a:r>
              <a:rPr lang="en-US" altLang="ko-KR" sz="3600" dirty="0">
                <a:solidFill>
                  <a:schemeClr val="bg1"/>
                </a:solidFill>
              </a:rPr>
              <a:t>(Python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>
                <a:solidFill>
                  <a:schemeClr val="bg1"/>
                </a:solidFill>
              </a:rPr>
              <a:t>Lib)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7" name="텍스트 상자 9">
            <a:extLst>
              <a:ext uri="{FF2B5EF4-FFF2-40B4-BE49-F238E27FC236}">
                <a16:creationId xmlns:a16="http://schemas.microsoft.com/office/drawing/2014/main" id="{9BA15AD1-0A07-4306-AF48-9F7E0CD7FCD0}"/>
              </a:ext>
            </a:extLst>
          </p:cNvPr>
          <p:cNvSpPr txBox="1">
            <a:spLocks/>
          </p:cNvSpPr>
          <p:nvPr/>
        </p:nvSpPr>
        <p:spPr>
          <a:xfrm>
            <a:off x="4295800" y="1196752"/>
            <a:ext cx="7038624" cy="624786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rgbClr val="00B050"/>
                </a:solidFill>
                <a:latin typeface="맑은 고딕" charset="0"/>
                <a:ea typeface="맑은 고딕" charset="0"/>
              </a:rPr>
              <a:t>  </a:t>
            </a: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3200" b="0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solidFill>
                  <a:srgbClr val="00B050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3200" b="1" dirty="0" err="1">
                <a:latin typeface="맑은 고딕" charset="0"/>
                <a:ea typeface="맑은 고딕" charset="0"/>
              </a:rPr>
              <a:t>Keras</a:t>
            </a:r>
            <a:endParaRPr lang="en-US" altLang="ko-KR" sz="3200" b="1" dirty="0"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3200" b="1" dirty="0">
              <a:latin typeface="맑은 고딕" charset="0"/>
              <a:ea typeface="맑은 고딕" charset="0"/>
            </a:endParaRPr>
          </a:p>
          <a:p>
            <a:pPr marL="285750" indent="-285750" eaLnBrk="0"/>
            <a:r>
              <a:rPr lang="en-US" altLang="ko-KR" sz="3200" b="1" dirty="0">
                <a:latin typeface="맑은 고딕" charset="0"/>
                <a:ea typeface="맑은 고딕" charset="0"/>
              </a:rPr>
              <a:t>-</a:t>
            </a:r>
            <a:r>
              <a:rPr lang="ko-KR" altLang="en-US" dirty="0">
                <a:solidFill>
                  <a:srgbClr val="00B050"/>
                </a:solidFill>
              </a:rPr>
              <a:t> 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파이썬으로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작성된 오픈 소스 신경망 라이브러리</a:t>
            </a: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/>
            <a:r>
              <a:rPr lang="en-US" altLang="ko-KR" sz="3200" b="1" strike="noStrike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딥 신경망과의 빠른 실험을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가능케 하도록 설계되었으며 최소한의 모듈 방식의 확장 가능성에 초점을 둔다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eaLnBrk="0"/>
            <a:r>
              <a:rPr lang="en-US" altLang="ko-KR" sz="3200" b="1" strike="noStrike" cap="none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더 높은 수준의 더 직관적인 추상화 집합을 표현함으로써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백엔드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과학 컴퓨팅 라이브러리임에도 불구하고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신경망을 구성하기 쉽게 만들어준다</a:t>
            </a:r>
            <a:endParaRPr lang="en-US" altLang="ko-KR" sz="3200" b="1" strike="noStrike" cap="none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rgbClr val="00B05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3200" b="1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285750" indent="-28575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200" b="0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B05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37828-7424-40A8-9E5D-6C254A75E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924944"/>
            <a:ext cx="3384376" cy="2448272"/>
          </a:xfrm>
          <a:prstGeom prst="rect">
            <a:avLst/>
          </a:prstGeom>
        </p:spPr>
      </p:pic>
      <p:sp>
        <p:nvSpPr>
          <p:cNvPr id="6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4948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2927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noProof="0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구상도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15" y="2219724"/>
            <a:ext cx="11717528" cy="415173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95400" y="2564904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학습시킬 이미지 수집</a:t>
            </a:r>
            <a:r>
              <a:rPr lang="en-US" altLang="ko-KR" dirty="0"/>
              <a:t>(data set)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178558" y="2555183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파일로 학습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36979" y="2564904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학습용 데이터 파일 생성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976320" y="2546102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학습을 바탕으로 예측 테스트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998289" y="3789040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OpenCV</a:t>
            </a:r>
            <a:r>
              <a:rPr lang="ko-KR" altLang="en-US" dirty="0"/>
              <a:t>를 이용해 빵을 인식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436979" y="3789040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저장된 이미지 파일을 이용해 예측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2958903" y="2768054"/>
            <a:ext cx="458164" cy="288032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5688715" y="2780928"/>
            <a:ext cx="458164" cy="288032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8472264" y="2768054"/>
            <a:ext cx="458164" cy="288032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9912424" y="3236106"/>
            <a:ext cx="360040" cy="472980"/>
          </a:xfrm>
          <a:prstGeom prst="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왼쪽 화살표 33"/>
          <p:cNvSpPr/>
          <p:nvPr/>
        </p:nvSpPr>
        <p:spPr>
          <a:xfrm>
            <a:off x="8472264" y="3933056"/>
            <a:ext cx="458164" cy="299052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6168008" y="3789040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인식한 빵을 이미지 파일로 저장</a:t>
            </a:r>
          </a:p>
        </p:txBody>
      </p:sp>
      <p:sp>
        <p:nvSpPr>
          <p:cNvPr id="37" name="왼쪽 화살표 36"/>
          <p:cNvSpPr/>
          <p:nvPr/>
        </p:nvSpPr>
        <p:spPr>
          <a:xfrm>
            <a:off x="5709844" y="3933056"/>
            <a:ext cx="437035" cy="299052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15780" y="3789040"/>
            <a:ext cx="2232248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예측한 값 서버에 전달</a:t>
            </a:r>
          </a:p>
        </p:txBody>
      </p:sp>
      <p:sp>
        <p:nvSpPr>
          <p:cNvPr id="39" name="왼쪽 화살표 38"/>
          <p:cNvSpPr/>
          <p:nvPr/>
        </p:nvSpPr>
        <p:spPr>
          <a:xfrm>
            <a:off x="2927648" y="3996540"/>
            <a:ext cx="458164" cy="299052"/>
          </a:xfrm>
          <a:prstGeom prst="lef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1651884" y="4565169"/>
            <a:ext cx="360040" cy="472980"/>
          </a:xfrm>
          <a:prstGeom prst="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2978815" y="5219763"/>
            <a:ext cx="458164" cy="288032"/>
          </a:xfrm>
          <a:prstGeom prst="right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684017" y="5107443"/>
            <a:ext cx="2197322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빵 가격 계산 후 클라이언트에 송신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471904" y="5103227"/>
            <a:ext cx="2197323" cy="648072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클라이언트에 출력</a:t>
            </a:r>
          </a:p>
        </p:txBody>
      </p:sp>
    </p:spTree>
    <p:extLst>
      <p:ext uri="{BB962C8B-B14F-4D97-AF65-F5344CB8AC3E}">
        <p14:creationId xmlns:p14="http://schemas.microsoft.com/office/powerpoint/2010/main" val="12654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381101" y="3812612"/>
            <a:ext cx="706787" cy="4379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テキスト ボックス 2"/>
          <p:cNvSpPr/>
          <p:nvPr/>
        </p:nvSpPr>
        <p:spPr>
          <a:xfrm>
            <a:off x="158549" y="1164670"/>
            <a:ext cx="2927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구상도</a:t>
            </a: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 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7909493" y="3790340"/>
            <a:ext cx="706787" cy="43793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구름 모양 설명선 6"/>
          <p:cNvSpPr/>
          <p:nvPr/>
        </p:nvSpPr>
        <p:spPr>
          <a:xfrm>
            <a:off x="6925860" y="323111"/>
            <a:ext cx="2674049" cy="2448272"/>
          </a:xfrm>
          <a:prstGeom prst="cloudCallou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4764" y="1167554"/>
            <a:ext cx="21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받은 정보를 클라이언트에 전송</a:t>
            </a:r>
            <a:r>
              <a:rPr lang="en-US" altLang="ko-KR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8976320" y="2193098"/>
            <a:ext cx="2916324" cy="4176464"/>
            <a:chOff x="4907868" y="2132856"/>
            <a:chExt cx="2916324" cy="417646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907868" y="2132856"/>
              <a:ext cx="2916324" cy="417646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160448" y="2430986"/>
              <a:ext cx="2411164" cy="3600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7955" y="3089612"/>
              <a:ext cx="1440160" cy="26161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잼빵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      </a:t>
              </a:r>
              <a:r>
                <a:rPr lang="en-US" altLang="ko-KR" sz="1100" b="1" dirty="0">
                  <a:solidFill>
                    <a:srgbClr val="D8D9DC">
                      <a:lumMod val="25000"/>
                    </a:srgb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1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800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원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2069" y="5576539"/>
              <a:ext cx="524071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4EA6DC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결제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47927" y="2712066"/>
              <a:ext cx="19642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54551">
                      <a:lumMod val="75000"/>
                    </a:srgbClr>
                  </a:solidFill>
                  <a:effectLst/>
                  <a:uLnTx/>
                  <a:uFillTx/>
                  <a:latin typeface="Arial"/>
                  <a:cs typeface="+mn-cs"/>
                </a:rPr>
                <a:t>장바구니 목록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37955" y="3490760"/>
              <a:ext cx="1440160" cy="261610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바게트       </a:t>
              </a:r>
              <a:r>
                <a: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2800</a:t>
              </a: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원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19936" y="5115739"/>
              <a:ext cx="1820215" cy="369332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합계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C">
                      <a:lumMod val="25000"/>
                    </a:srgbClr>
                  </a:solidFill>
                  <a:effectLst/>
                  <a:uLnTx/>
                  <a:uFillTx/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: 4600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D9DC">
                    <a:lumMod val="25000"/>
                  </a:srgb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489926" y="3109913"/>
            <a:ext cx="2232248" cy="2168175"/>
            <a:chOff x="684287" y="3155327"/>
            <a:chExt cx="2232248" cy="2168175"/>
          </a:xfrm>
        </p:grpSpPr>
        <p:grpSp>
          <p:nvGrpSpPr>
            <p:cNvPr id="32" name="그룹 31"/>
            <p:cNvGrpSpPr/>
            <p:nvPr/>
          </p:nvGrpSpPr>
          <p:grpSpPr>
            <a:xfrm>
              <a:off x="684287" y="3155327"/>
              <a:ext cx="2232248" cy="2168175"/>
              <a:chOff x="660268" y="3222490"/>
              <a:chExt cx="2232248" cy="2168175"/>
            </a:xfrm>
          </p:grpSpPr>
          <p:sp>
            <p:nvSpPr>
              <p:cNvPr id="9" name="평행 사변형 8"/>
              <p:cNvSpPr/>
              <p:nvPr/>
            </p:nvSpPr>
            <p:spPr>
              <a:xfrm>
                <a:off x="660268" y="4231186"/>
                <a:ext cx="2232248" cy="1159479"/>
              </a:xfrm>
              <a:prstGeom prst="parallelogram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837" y="4477251"/>
                <a:ext cx="978089" cy="643480"/>
              </a:xfrm>
              <a:prstGeom prst="rect">
                <a:avLst/>
              </a:prstGeom>
            </p:spPr>
          </p:pic>
          <p:sp>
            <p:nvSpPr>
              <p:cNvPr id="5" name="아래쪽 화살표 4"/>
              <p:cNvSpPr/>
              <p:nvPr/>
            </p:nvSpPr>
            <p:spPr>
              <a:xfrm>
                <a:off x="1546681" y="3873265"/>
                <a:ext cx="192603" cy="408065"/>
              </a:xfrm>
              <a:prstGeom prst="down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719209" y="3435327"/>
                <a:ext cx="699627" cy="583022"/>
              </a:xfrm>
              <a:prstGeom prst="rect">
                <a:avLst/>
              </a:prstGeom>
            </p:spPr>
          </p:pic>
          <p:sp>
            <p:nvSpPr>
              <p:cNvPr id="12" name="1/2 액자 11"/>
              <p:cNvSpPr/>
              <p:nvPr/>
            </p:nvSpPr>
            <p:spPr>
              <a:xfrm>
                <a:off x="717742" y="3222490"/>
                <a:ext cx="504056" cy="1885981"/>
              </a:xfrm>
              <a:prstGeom prst="halfFram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374" y="4412300"/>
              <a:ext cx="1212478" cy="755438"/>
            </a:xfrm>
            <a:prstGeom prst="rect">
              <a:avLst/>
            </a:prstGeom>
          </p:spPr>
        </p:pic>
      </p:grpSp>
      <p:sp>
        <p:nvSpPr>
          <p:cNvPr id="33" name="구름 모양 설명선 32"/>
          <p:cNvSpPr/>
          <p:nvPr/>
        </p:nvSpPr>
        <p:spPr>
          <a:xfrm>
            <a:off x="3091926" y="195458"/>
            <a:ext cx="2788050" cy="2810491"/>
          </a:xfrm>
          <a:prstGeom prst="cloudCallou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빵을 인식한 후 학습된 데이터를 기반으로 빵의 종류를 알아내고 서버로 전송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!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2862851"/>
            <a:ext cx="2143125" cy="2143125"/>
          </a:xfrm>
          <a:prstGeom prst="rect">
            <a:avLst/>
          </a:prstGeom>
        </p:spPr>
      </p:pic>
      <p:pic>
        <p:nvPicPr>
          <p:cNvPr id="4" name="그림 3" descr="실내, 앉아있는, 사진, 테이블이(가) 표시된 사진&#10;&#10;자동 생성된 설명">
            <a:extLst>
              <a:ext uri="{FF2B5EF4-FFF2-40B4-BE49-F238E27FC236}">
                <a16:creationId xmlns:a16="http://schemas.microsoft.com/office/drawing/2014/main" id="{382B9304-1B26-4B59-BA89-7B79F9491B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65" y="3060995"/>
            <a:ext cx="782223" cy="62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5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6" name="正方形/長方形 4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8" name="テキスト ボックス 5"/>
          <p:cNvSpPr/>
          <p:nvPr/>
        </p:nvSpPr>
        <p:spPr>
          <a:xfrm>
            <a:off x="4064160" y="2537450"/>
            <a:ext cx="4038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300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프로젝트 내용</a:t>
            </a:r>
            <a:endParaRPr lang="ja-JP" altLang="en-US" sz="4400" b="1" spc="3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0" name="テキスト ボックス 7"/>
          <p:cNvSpPr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#3</a:t>
            </a:r>
            <a:endParaRPr lang="ja-JP" altLang="en-US" sz="5400" b="1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-27384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딥러닝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9" y="1917700"/>
            <a:ext cx="3727005" cy="4940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41" y="1916832"/>
            <a:ext cx="3345423" cy="4940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43" y="1912661"/>
            <a:ext cx="3463102" cy="49503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9806"/>
            <a:ext cx="3534947" cy="49373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52" y="1919805"/>
            <a:ext cx="4017948" cy="493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8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딥러닝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23392" y="2276872"/>
            <a:ext cx="11161240" cy="410445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CNN (convolutional neural network) – </a:t>
            </a:r>
            <a:r>
              <a:rPr lang="ko-KR" altLang="en-US" dirty="0" err="1">
                <a:solidFill>
                  <a:schemeClr val="tx1"/>
                </a:solidFill>
              </a:rPr>
              <a:t>합성곱</a:t>
            </a:r>
            <a:r>
              <a:rPr lang="ko-KR" altLang="en-US" dirty="0">
                <a:solidFill>
                  <a:schemeClr val="tx1"/>
                </a:solidFill>
              </a:rPr>
              <a:t> 신경망으로 이미지 인식 분야의 절대 강자로서 기본적인 신경망보다 성능이 뛰어나다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 err="1">
                <a:solidFill>
                  <a:schemeClr val="tx1"/>
                </a:solidFill>
              </a:rPr>
              <a:t>컨볼루션으로</a:t>
            </a:r>
            <a:r>
              <a:rPr lang="ko-KR" altLang="en-US" dirty="0">
                <a:solidFill>
                  <a:schemeClr val="tx1"/>
                </a:solidFill>
              </a:rPr>
              <a:t> 이미지를 잘게 나누어서 특징을 추출한 후 </a:t>
            </a:r>
            <a:r>
              <a:rPr lang="ko-KR" altLang="en-US" dirty="0" err="1">
                <a:solidFill>
                  <a:schemeClr val="tx1"/>
                </a:solidFill>
              </a:rPr>
              <a:t>풀링으로</a:t>
            </a:r>
            <a:r>
              <a:rPr lang="ko-KR" altLang="en-US" dirty="0">
                <a:solidFill>
                  <a:schemeClr val="tx1"/>
                </a:solidFill>
              </a:rPr>
              <a:t> 특징의 </a:t>
            </a:r>
            <a:r>
              <a:rPr lang="ko-KR" altLang="en-US" dirty="0" err="1">
                <a:solidFill>
                  <a:schemeClr val="tx1"/>
                </a:solidFill>
              </a:rPr>
              <a:t>크기변화나</a:t>
            </a:r>
            <a:r>
              <a:rPr lang="ko-KR" altLang="en-US" dirty="0">
                <a:solidFill>
                  <a:schemeClr val="tx1"/>
                </a:solidFill>
              </a:rPr>
              <a:t> 뒤틀림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왜곡의 영향을 줄여준다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부분마다 특징을 분석하기에 전체를 </a:t>
            </a:r>
            <a:r>
              <a:rPr lang="ko-KR" altLang="en-US" dirty="0" err="1">
                <a:solidFill>
                  <a:schemeClr val="tx1"/>
                </a:solidFill>
              </a:rPr>
              <a:t>분석하는것</a:t>
            </a:r>
            <a:r>
              <a:rPr lang="ko-KR" altLang="en-US" dirty="0">
                <a:solidFill>
                  <a:schemeClr val="tx1"/>
                </a:solidFill>
              </a:rPr>
              <a:t> 보다 더욱 더 뛰어난 효과를 보여준다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 err="1">
                <a:solidFill>
                  <a:schemeClr val="tx1"/>
                </a:solidFill>
              </a:rPr>
              <a:t>ReLU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활성화 함수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입력 신호를 출력 신호로 변환하는 활성화 </a:t>
            </a:r>
            <a:r>
              <a:rPr lang="ko-KR" altLang="en-US" dirty="0" err="1">
                <a:solidFill>
                  <a:schemeClr val="tx1"/>
                </a:solidFill>
              </a:rPr>
              <a:t>함수중</a:t>
            </a:r>
            <a:r>
              <a:rPr lang="ko-KR" altLang="en-US" dirty="0">
                <a:solidFill>
                  <a:schemeClr val="tx1"/>
                </a:solidFill>
              </a:rPr>
              <a:t> 하나로서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이하는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으로</a:t>
            </a:r>
            <a:r>
              <a:rPr lang="en-US" altLang="ko-KR" dirty="0">
                <a:solidFill>
                  <a:schemeClr val="tx1"/>
                </a:solidFill>
              </a:rPr>
              <a:t>, 0</a:t>
            </a:r>
            <a:r>
              <a:rPr lang="ko-KR" altLang="en-US" dirty="0">
                <a:solidFill>
                  <a:schemeClr val="tx1"/>
                </a:solidFill>
              </a:rPr>
              <a:t>보다 </a:t>
            </a:r>
            <a:r>
              <a:rPr lang="ko-KR" altLang="en-US" dirty="0" err="1">
                <a:solidFill>
                  <a:schemeClr val="tx1"/>
                </a:solidFill>
              </a:rPr>
              <a:t>클때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받은값으로</a:t>
            </a:r>
            <a:r>
              <a:rPr lang="ko-KR" altLang="en-US" dirty="0">
                <a:solidFill>
                  <a:schemeClr val="tx1"/>
                </a:solidFill>
              </a:rPr>
              <a:t> 출력하는 함수이다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신경망의 </a:t>
            </a:r>
            <a:r>
              <a:rPr lang="ko-KR" altLang="en-US" dirty="0" err="1">
                <a:solidFill>
                  <a:schemeClr val="tx1"/>
                </a:solidFill>
              </a:rPr>
              <a:t>출력값을</a:t>
            </a:r>
            <a:r>
              <a:rPr lang="ko-KR" altLang="en-US" dirty="0">
                <a:solidFill>
                  <a:schemeClr val="tx1"/>
                </a:solidFill>
              </a:rPr>
              <a:t> 조정하기 위해 이용한다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Glob </a:t>
            </a:r>
            <a:r>
              <a:rPr lang="ko-KR" altLang="en-US" b="1" dirty="0">
                <a:solidFill>
                  <a:schemeClr val="tx1"/>
                </a:solidFill>
              </a:rPr>
              <a:t>함수 </a:t>
            </a:r>
            <a:r>
              <a:rPr lang="en-US" altLang="ko-KR" b="1" dirty="0">
                <a:solidFill>
                  <a:schemeClr val="tx1"/>
                </a:solidFill>
              </a:rPr>
              <a:t>– </a:t>
            </a:r>
            <a:r>
              <a:rPr lang="ko-KR" altLang="en-US" dirty="0" err="1">
                <a:solidFill>
                  <a:schemeClr val="tx1"/>
                </a:solidFill>
              </a:rPr>
              <a:t>폴더안의</a:t>
            </a:r>
            <a:r>
              <a:rPr lang="ko-KR" altLang="en-US" dirty="0">
                <a:solidFill>
                  <a:schemeClr val="tx1"/>
                </a:solidFill>
              </a:rPr>
              <a:t> 지정한 형식의 모든 이미지를 잡아오는 함수로 이미지 파일을 불러온다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Drop Out &amp; Epoch – </a:t>
            </a:r>
            <a:r>
              <a:rPr lang="ko-KR" altLang="en-US" dirty="0" err="1">
                <a:solidFill>
                  <a:schemeClr val="tx1"/>
                </a:solidFill>
              </a:rPr>
              <a:t>드롭아웃</a:t>
            </a:r>
            <a:r>
              <a:rPr lang="ko-KR" altLang="en-US" dirty="0">
                <a:solidFill>
                  <a:schemeClr val="tx1"/>
                </a:solidFill>
              </a:rPr>
              <a:t> 기법으로 </a:t>
            </a:r>
            <a:r>
              <a:rPr lang="ko-KR" altLang="en-US" dirty="0" err="1">
                <a:solidFill>
                  <a:schemeClr val="tx1"/>
                </a:solidFill>
              </a:rPr>
              <a:t>과적합을</a:t>
            </a:r>
            <a:r>
              <a:rPr lang="ko-KR" altLang="en-US" dirty="0">
                <a:solidFill>
                  <a:schemeClr val="tx1"/>
                </a:solidFill>
              </a:rPr>
              <a:t> 방지하고 </a:t>
            </a:r>
            <a:r>
              <a:rPr lang="en-US" altLang="ko-KR" dirty="0">
                <a:solidFill>
                  <a:schemeClr val="tx1"/>
                </a:solidFill>
              </a:rPr>
              <a:t>Epoch</a:t>
            </a:r>
            <a:r>
              <a:rPr lang="ko-KR" altLang="en-US" dirty="0">
                <a:solidFill>
                  <a:schemeClr val="tx1"/>
                </a:solidFill>
              </a:rPr>
              <a:t>횟수로 학습을 반복시켜 정확도를 올렸다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86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딥러닝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" y="2282229"/>
            <a:ext cx="5688632" cy="36009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16" y="1917699"/>
            <a:ext cx="5172717" cy="4895695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023992" y="3861048"/>
            <a:ext cx="792088" cy="50449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97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3A77"/>
            </a:gs>
            <a:gs pos="13000">
              <a:srgbClr val="FD597E"/>
            </a:gs>
            <a:gs pos="29000">
              <a:srgbClr val="FF8982"/>
            </a:gs>
            <a:gs pos="46000">
              <a:srgbClr val="F48BB4"/>
            </a:gs>
            <a:gs pos="64000">
              <a:srgbClr val="C45FA8"/>
            </a:gs>
            <a:gs pos="79000">
              <a:srgbClr val="715DA2"/>
            </a:gs>
            <a:gs pos="97000">
              <a:srgbClr val="496F93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/>
          <p:nvPr/>
        </p:nvSpPr>
        <p:spPr>
          <a:xfrm>
            <a:off x="1320800" y="633708"/>
            <a:ext cx="6216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>
                <a:solidFill>
                  <a:schemeClr val="bg1"/>
                </a:solidFill>
                <a:uFillTx/>
              </a:rPr>
              <a:t>Contents of Table</a:t>
            </a:r>
            <a:endParaRPr lang="ko-KR" altLang="en-US" sz="4400" b="1" spc="600">
              <a:solidFill>
                <a:schemeClr val="bg1"/>
              </a:solidFill>
              <a:uFillTx/>
            </a:endParaRPr>
          </a:p>
        </p:txBody>
      </p:sp>
      <p:cxnSp>
        <p:nvCxnSpPr>
          <p:cNvPr id="4" name="직선 연결선 4"/>
          <p:cNvCxnSpPr>
            <a:cxnSpLocks/>
          </p:cNvCxnSpPr>
          <p:nvPr/>
        </p:nvCxnSpPr>
        <p:spPr>
          <a:xfrm>
            <a:off x="1320800" y="1418158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8"/>
          <p:cNvGrpSpPr/>
          <p:nvPr/>
        </p:nvGrpSpPr>
        <p:grpSpPr>
          <a:xfrm>
            <a:off x="1296034" y="1556792"/>
            <a:ext cx="4673105" cy="1261884"/>
            <a:chOff x="1296034" y="2216303"/>
            <a:chExt cx="4673105" cy="1261884"/>
          </a:xfrm>
        </p:grpSpPr>
        <p:sp>
          <p:nvSpPr>
            <p:cNvPr id="6" name="TextBox 6"/>
            <p:cNvSpPr/>
            <p:nvPr/>
          </p:nvSpPr>
          <p:spPr>
            <a:xfrm>
              <a:off x="1296034" y="2216304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  <a:uFillTx/>
                </a:rPr>
                <a:t>#1,</a:t>
              </a:r>
              <a:endParaRPr lang="ko-KR" altLang="en-US" sz="3600" b="1" spc="600" dirty="0">
                <a:solidFill>
                  <a:schemeClr val="bg1"/>
                </a:solidFill>
                <a:uFillTx/>
              </a:endParaRPr>
            </a:p>
          </p:txBody>
        </p:sp>
        <p:sp>
          <p:nvSpPr>
            <p:cNvPr id="7" name="TextBox 7"/>
            <p:cNvSpPr/>
            <p:nvPr/>
          </p:nvSpPr>
          <p:spPr>
            <a:xfrm>
              <a:off x="2934334" y="2216303"/>
              <a:ext cx="3034805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</a:rPr>
                <a:t>프로젝트 소개</a:t>
              </a:r>
              <a:r>
                <a:rPr lang="en-US" altLang="ko-KR" sz="3600" b="1" dirty="0">
                  <a:solidFill>
                    <a:schemeClr val="bg1"/>
                  </a:solidFill>
                </a:rPr>
                <a:t/>
              </a:r>
              <a:br>
                <a:rPr lang="en-US" altLang="ko-KR" sz="3600" b="1" dirty="0">
                  <a:solidFill>
                    <a:schemeClr val="bg1"/>
                  </a:solidFill>
                </a:rPr>
              </a:br>
              <a:r>
                <a:rPr lang="en-US" altLang="ko-KR" sz="2000" dirty="0">
                  <a:solidFill>
                    <a:schemeClr val="bg1"/>
                  </a:solidFill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</a:rPr>
                <a:t>개발 배경</a:t>
              </a:r>
              <a:endParaRPr lang="en-US" altLang="ko-KR" sz="2000" dirty="0">
                <a:solidFill>
                  <a:schemeClr val="bg1"/>
                </a:solidFill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</a:rPr>
                <a:t>개발 목표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2"/>
          <p:cNvGrpSpPr/>
          <p:nvPr/>
        </p:nvGrpSpPr>
        <p:grpSpPr>
          <a:xfrm>
            <a:off x="1318573" y="3222849"/>
            <a:ext cx="4673105" cy="1569660"/>
            <a:chOff x="1316613" y="626988"/>
            <a:chExt cx="4673105" cy="1569660"/>
          </a:xfrm>
        </p:grpSpPr>
        <p:sp>
          <p:nvSpPr>
            <p:cNvPr id="14" name="TextBox 13"/>
            <p:cNvSpPr/>
            <p:nvPr/>
          </p:nvSpPr>
          <p:spPr>
            <a:xfrm>
              <a:off x="1316613" y="759595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  <a:uFillTx/>
                </a:rPr>
                <a:t>#2,</a:t>
              </a:r>
              <a:endParaRPr lang="ko-KR" altLang="en-US" sz="3600" b="1" spc="600" dirty="0">
                <a:solidFill>
                  <a:schemeClr val="bg1"/>
                </a:solidFill>
                <a:uFillTx/>
              </a:endParaRPr>
            </a:p>
          </p:txBody>
        </p:sp>
        <p:sp>
          <p:nvSpPr>
            <p:cNvPr id="15" name="TextBox 14"/>
            <p:cNvSpPr/>
            <p:nvPr/>
          </p:nvSpPr>
          <p:spPr>
            <a:xfrm>
              <a:off x="2954913" y="626988"/>
              <a:ext cx="303480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uFillTx/>
                </a:rPr>
                <a:t>프로젝트 진행</a:t>
              </a:r>
              <a:endParaRPr lang="en-US" altLang="ko-KR" sz="3600" b="1" dirty="0">
                <a:solidFill>
                  <a:schemeClr val="bg1"/>
                </a:solidFill>
                <a:uFillTx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</a:rPr>
                <a:t>개발 일정</a:t>
              </a:r>
              <a:endParaRPr lang="en-US" altLang="ko-KR" sz="2000" dirty="0">
                <a:solidFill>
                  <a:schemeClr val="bg1"/>
                </a:solidFill>
                <a:uFillTx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</a:rPr>
                <a:t>개발 환경 </a:t>
              </a:r>
              <a:r>
                <a:rPr lang="en-US" altLang="ko-KR" sz="2000" dirty="0">
                  <a:solidFill>
                    <a:schemeClr val="bg1"/>
                  </a:solidFill>
                </a:rPr>
                <a:t>&amp; </a:t>
              </a:r>
              <a:r>
                <a:rPr lang="ko-KR" altLang="en-US" sz="2000" dirty="0">
                  <a:solidFill>
                    <a:schemeClr val="bg1"/>
                  </a:solidFill>
                </a:rPr>
                <a:t>도구</a:t>
              </a:r>
              <a:r>
                <a:rPr lang="en-US" altLang="ko-KR" sz="2000" dirty="0">
                  <a:solidFill>
                    <a:schemeClr val="bg1"/>
                  </a:solidFill>
                  <a:uFillTx/>
                </a:rPr>
                <a:t/>
              </a:r>
              <a:br>
                <a:rPr lang="en-US" altLang="ko-KR" sz="2000" dirty="0">
                  <a:solidFill>
                    <a:schemeClr val="bg1"/>
                  </a:solidFill>
                  <a:uFillTx/>
                </a:rPr>
              </a:br>
              <a:r>
                <a:rPr lang="en-US" altLang="ko-KR" sz="2000" dirty="0">
                  <a:solidFill>
                    <a:schemeClr val="bg1"/>
                  </a:solidFill>
                  <a:uFillTx/>
                </a:rPr>
                <a:t>-</a:t>
              </a:r>
              <a:r>
                <a:rPr lang="ko-KR" altLang="en-US" sz="2000" dirty="0">
                  <a:solidFill>
                    <a:schemeClr val="bg1"/>
                  </a:solidFill>
                  <a:uFillTx/>
                </a:rPr>
                <a:t>구상도</a:t>
              </a:r>
            </a:p>
          </p:txBody>
        </p:sp>
      </p:grpSp>
      <p:sp>
        <p:nvSpPr>
          <p:cNvPr id="21" name="TextBox 19"/>
          <p:cNvSpPr/>
          <p:nvPr/>
        </p:nvSpPr>
        <p:spPr>
          <a:xfrm>
            <a:off x="2959100" y="475801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3600">
              <a:solidFill>
                <a:schemeClr val="bg1"/>
              </a:solidFill>
              <a:uFillTx/>
            </a:endParaRPr>
          </a:p>
        </p:txBody>
      </p:sp>
      <p:sp>
        <p:nvSpPr>
          <p:cNvPr id="19" name="TextBox 13"/>
          <p:cNvSpPr/>
          <p:nvPr/>
        </p:nvSpPr>
        <p:spPr>
          <a:xfrm>
            <a:off x="1318573" y="4735015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  <a:uFillTx/>
              </a:rPr>
              <a:t>#3,</a:t>
            </a:r>
            <a:endParaRPr lang="ko-KR" altLang="en-US" sz="3600" b="1" spc="600" dirty="0">
              <a:solidFill>
                <a:schemeClr val="bg1"/>
              </a:solidFill>
              <a:uFillTx/>
            </a:endParaRPr>
          </a:p>
        </p:txBody>
      </p:sp>
      <p:sp>
        <p:nvSpPr>
          <p:cNvPr id="20" name="TextBox 14"/>
          <p:cNvSpPr/>
          <p:nvPr/>
        </p:nvSpPr>
        <p:spPr>
          <a:xfrm>
            <a:off x="2934334" y="4904292"/>
            <a:ext cx="316304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프로젝트 내용 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 err="1">
                <a:solidFill>
                  <a:schemeClr val="bg1"/>
                </a:solidFill>
              </a:rPr>
              <a:t>딥러닝</a:t>
            </a:r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en-US" altLang="ko-KR" sz="2000" dirty="0" err="1">
                <a:solidFill>
                  <a:schemeClr val="bg1"/>
                </a:solidFill>
              </a:rPr>
              <a:t>OpenCV</a:t>
            </a: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-</a:t>
            </a:r>
            <a:r>
              <a:rPr lang="ko-KR" altLang="en-US" sz="2000" dirty="0">
                <a:solidFill>
                  <a:schemeClr val="bg1"/>
                </a:solidFill>
              </a:rPr>
              <a:t>서버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클라이언트</a:t>
            </a:r>
          </a:p>
          <a:p>
            <a:r>
              <a:rPr lang="en-US" altLang="ko-KR" sz="2000" b="1" dirty="0">
                <a:solidFill>
                  <a:schemeClr val="bg1"/>
                </a:solidFill>
                <a:uFillTx/>
              </a:rPr>
              <a:t/>
            </a:r>
            <a:br>
              <a:rPr lang="en-US" altLang="ko-KR" sz="2000" b="1" dirty="0">
                <a:solidFill>
                  <a:schemeClr val="bg1"/>
                </a:solidFill>
                <a:uFillTx/>
              </a:rPr>
            </a:br>
            <a:endParaRPr lang="ko-KR" altLang="en-US" sz="3600" b="1" dirty="0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3288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kumimoji="0" lang="en-US" altLang="ko-KR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OpenCV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" y="2024022"/>
            <a:ext cx="2682439" cy="3925258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2752521" y="3869616"/>
            <a:ext cx="639608" cy="720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18" y="2024023"/>
            <a:ext cx="2451233" cy="3925258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895743" y="3869616"/>
            <a:ext cx="641881" cy="720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316" y="2024022"/>
            <a:ext cx="2448271" cy="3925258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9000587" y="3869616"/>
            <a:ext cx="641881" cy="720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468" y="2024023"/>
            <a:ext cx="2482375" cy="3925258"/>
          </a:xfrm>
          <a:prstGeom prst="rect">
            <a:avLst/>
          </a:prstGeom>
        </p:spPr>
      </p:pic>
      <p:sp>
        <p:nvSpPr>
          <p:cNvPr id="17" name="한쪽 모서리가 잘린 사각형 16"/>
          <p:cNvSpPr/>
          <p:nvPr/>
        </p:nvSpPr>
        <p:spPr>
          <a:xfrm>
            <a:off x="61600" y="6055602"/>
            <a:ext cx="2690922" cy="685766"/>
          </a:xfrm>
          <a:prstGeom prst="snip1Rect">
            <a:avLst/>
          </a:prstGeom>
          <a:solidFill>
            <a:srgbClr val="EE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잡티를 제거하기 위해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필터링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처리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3450169" y="6055602"/>
            <a:ext cx="2690922" cy="685766"/>
          </a:xfrm>
          <a:prstGeom prst="snip1Rect">
            <a:avLst/>
          </a:prstGeom>
          <a:solidFill>
            <a:srgbClr val="EE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배경과 전경을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구분짓기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위해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스레시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홀드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6552316" y="6055602"/>
            <a:ext cx="2690922" cy="685766"/>
          </a:xfrm>
          <a:prstGeom prst="snip1Rect">
            <a:avLst/>
          </a:prstGeom>
          <a:solidFill>
            <a:srgbClr val="EE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전경을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라벨링화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한쪽 모서리가 잘린 사각형 19"/>
          <p:cNvSpPr/>
          <p:nvPr/>
        </p:nvSpPr>
        <p:spPr>
          <a:xfrm>
            <a:off x="9634917" y="6061931"/>
            <a:ext cx="2489926" cy="685766"/>
          </a:xfrm>
          <a:prstGeom prst="snip1Rect">
            <a:avLst/>
          </a:prstGeom>
          <a:solidFill>
            <a:srgbClr val="EE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라벨링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한것을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컨투어화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후 저장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65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3288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kumimoji="0" lang="en-US" altLang="ko-KR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OpenCV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941266"/>
            <a:ext cx="8712968" cy="49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9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서버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988840"/>
            <a:ext cx="11640616" cy="47525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5493593"/>
            <a:ext cx="3032157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서버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23392" y="2276872"/>
            <a:ext cx="11161240" cy="4104456"/>
          </a:xfrm>
          <a:prstGeom prst="snip1Rect">
            <a:avLst/>
          </a:prstGeom>
          <a:solidFill>
            <a:srgbClr val="EEE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언어를 사용하여 양방향 통신이 가능한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NIO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기본서버구축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서버연동시에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netty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라이브러리를 이용하여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프로젝트를 생성하고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mavendependency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netty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라이브러리를 추가하여 서버와 클라이언트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라즈베리파이가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연동이 가능하게끔 간단한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서버구축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함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NIO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기법을 이용하여 진행을 하며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netty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라이브러리를 이용하여 서버를 구축하여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처리가 자동으로 이루어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질수있게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끔 편리한 서버를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만듬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Netty.io: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네티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라이브러리로 자동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쓰레드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처리가 가능하며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클라이언트와 서버와의 접속을 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원할하게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도와주는 라이브러리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Maven: maven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이용하여 라이브러리를 쉽게 추가하여 사용할 수 있으며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jdbc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netty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 라이브러리에 추가만 한다면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쉽게 초보자도 이용이 가능할 수 있게끔 구성되어있음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42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5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Part 3</a:t>
            </a:r>
            <a:endParaRPr kumimoji="0" lang="ja-JP" altLang="en-US" sz="2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2"/>
          <p:cNvSpPr/>
          <p:nvPr/>
        </p:nvSpPr>
        <p:spPr>
          <a:xfrm>
            <a:off x="263352" y="994370"/>
            <a:ext cx="333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#</a:t>
            </a:r>
            <a:r>
              <a:rPr lang="ko-KR" altLang="en-US" sz="5400" b="1" dirty="0">
                <a:solidFill>
                  <a:prstClr val="white"/>
                </a:solidFill>
                <a:latin typeface="Arial Unicode MS"/>
                <a:ea typeface="Arial Unicode MS"/>
                <a:cs typeface="Arial Unicode MS"/>
              </a:rPr>
              <a:t>보안할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Arial Unicode MS"/>
                <a:cs typeface="Arial Unicode MS"/>
              </a:rPr>
              <a:t>점</a:t>
            </a:r>
            <a:endParaRPr kumimoji="0" lang="ja-JP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" name="한쪽 모서리가 잘린 사각형 1"/>
          <p:cNvSpPr/>
          <p:nvPr/>
        </p:nvSpPr>
        <p:spPr>
          <a:xfrm>
            <a:off x="623392" y="2276872"/>
            <a:ext cx="11161240" cy="4104456"/>
          </a:xfrm>
          <a:prstGeom prst="snip1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빵의 색상들이 다들 비슷하기에 조명에 따라 인식률이 달라질 수 있음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b="1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환경</a:t>
            </a:r>
            <a:r>
              <a:rPr lang="ko-KR" altLang="en-US" b="1" dirty="0">
                <a:solidFill>
                  <a:schemeClr val="tx1"/>
                </a:solidFill>
              </a:rPr>
              <a:t> 조건을 학습당시와 비슷하게 구성해야 함</a:t>
            </a:r>
            <a:endParaRPr lang="en-US" altLang="ko-KR" b="1" dirty="0">
              <a:solidFill>
                <a:schemeClr val="tx1"/>
              </a:solidFill>
            </a:endParaRPr>
          </a:p>
          <a:p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사용하는 기기의 성능에 따라 속도의 차이가 많이 난다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원활한 계산을 위해 높은 성능의 기기 요구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1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6" name="正方形/長方形 4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8" name="テキスト ボックス 5"/>
          <p:cNvSpPr/>
          <p:nvPr/>
        </p:nvSpPr>
        <p:spPr>
          <a:xfrm>
            <a:off x="3971189" y="2537450"/>
            <a:ext cx="422423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spc="3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감사합니다</a:t>
            </a:r>
            <a:endParaRPr lang="en-US" altLang="ko-KR" sz="6000" b="1" spc="3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  <a:p>
            <a:pPr algn="ctr"/>
            <a:endParaRPr lang="en-US" altLang="ja-JP" sz="6000" b="1" spc="300" dirty="0">
              <a:solidFill>
                <a:schemeClr val="bg1"/>
              </a:solidFill>
              <a:latin typeface="Arial Unicode MS"/>
              <a:ea typeface="Arial Unicode MS"/>
              <a:cs typeface="Arial Unicode MS"/>
            </a:endParaRPr>
          </a:p>
          <a:p>
            <a:pPr algn="ctr"/>
            <a:endParaRPr lang="ja-JP" altLang="en-US" sz="6000" b="1" spc="3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0" name="テキスト ボックス 7"/>
          <p:cNvSpPr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#3</a:t>
            </a:r>
            <a:endParaRPr lang="ja-JP" altLang="en-US" sz="5400" b="1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4047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6" name="正方形/長方形 8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8" name="テキスト ボックス 9"/>
          <p:cNvSpPr/>
          <p:nvPr/>
        </p:nvSpPr>
        <p:spPr>
          <a:xfrm>
            <a:off x="4823980" y="2537450"/>
            <a:ext cx="2518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spc="300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소개</a:t>
            </a:r>
            <a:endParaRPr lang="ja-JP" altLang="en-US" sz="8800" b="1" spc="3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0" name="テキスト ボックス 11"/>
          <p:cNvSpPr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#1</a:t>
            </a:r>
            <a:endParaRPr lang="ja-JP" altLang="en-US" sz="5400" b="1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386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개발 배경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1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cxnSp>
        <p:nvCxnSpPr>
          <p:cNvPr id="8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9"/>
          <p:cNvSpPr/>
          <p:nvPr/>
        </p:nvSpPr>
        <p:spPr>
          <a:xfrm>
            <a:off x="183810" y="2352497"/>
            <a:ext cx="11815918" cy="4152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/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58"/>
          <a:stretch/>
        </p:blipFill>
        <p:spPr>
          <a:xfrm>
            <a:off x="259797" y="2924944"/>
            <a:ext cx="4036003" cy="3436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87" y="2924944"/>
            <a:ext cx="3812445" cy="34306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20" y="2924944"/>
            <a:ext cx="3615730" cy="341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개발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배경 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1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3A137E-016A-403F-9E72-E3E698D30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7" y="2071325"/>
            <a:ext cx="5143500" cy="45914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3C57C2-400C-4DA7-9FBB-7FB3DD31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295" y="2276872"/>
            <a:ext cx="3121137" cy="1813626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C87A6DF-CC28-4FAF-8A2D-97E66D85471C}"/>
              </a:ext>
            </a:extLst>
          </p:cNvPr>
          <p:cNvCxnSpPr/>
          <p:nvPr/>
        </p:nvCxnSpPr>
        <p:spPr>
          <a:xfrm>
            <a:off x="6960096" y="2051348"/>
            <a:ext cx="2880320" cy="199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4AB4472-9989-4077-BAC9-363C83D982E4}"/>
              </a:ext>
            </a:extLst>
          </p:cNvPr>
          <p:cNvCxnSpPr/>
          <p:nvPr/>
        </p:nvCxnSpPr>
        <p:spPr>
          <a:xfrm flipV="1">
            <a:off x="6872644" y="1959983"/>
            <a:ext cx="2808312" cy="208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657D212-DBD3-45CD-922A-6B99BF4835D4}"/>
              </a:ext>
            </a:extLst>
          </p:cNvPr>
          <p:cNvSpPr/>
          <p:nvPr/>
        </p:nvSpPr>
        <p:spPr>
          <a:xfrm>
            <a:off x="5591944" y="2924944"/>
            <a:ext cx="1019443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40" y="2178797"/>
            <a:ext cx="189927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개발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배경 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1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82269D-ADC0-47F3-9B5A-C5AD753E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771" y="2051348"/>
            <a:ext cx="3916457" cy="434168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7611B97-54F7-4BCB-961D-BA1D55B795AD}"/>
              </a:ext>
            </a:extLst>
          </p:cNvPr>
          <p:cNvSpPr/>
          <p:nvPr/>
        </p:nvSpPr>
        <p:spPr>
          <a:xfrm>
            <a:off x="187187" y="2179264"/>
            <a:ext cx="3748572" cy="3854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C713C3-8F2C-4ED0-8421-48374D4C9FE8}"/>
              </a:ext>
            </a:extLst>
          </p:cNvPr>
          <p:cNvSpPr/>
          <p:nvPr/>
        </p:nvSpPr>
        <p:spPr>
          <a:xfrm>
            <a:off x="8256240" y="2179264"/>
            <a:ext cx="3748572" cy="3854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3128436"/>
            <a:ext cx="3168352" cy="195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3128435"/>
            <a:ext cx="3168352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1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410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개발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목표 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1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35360" y="2204864"/>
            <a:ext cx="11521280" cy="4104456"/>
          </a:xfrm>
          <a:prstGeom prst="roundRect">
            <a:avLst/>
          </a:prstGeom>
          <a:solidFill>
            <a:srgbClr val="CEFCD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사람의 도움 없이 소비자가 구매할 빵들을 기계가 구분하고 종류를 분류한다</a:t>
            </a:r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카메라를 이용해 빵들을 촬영하고 </a:t>
            </a: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OpenCV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이용해 구분해낸다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구분한 빵들의 종류를 학습된 데이터를 기반으로 분류한다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분석 내용을 </a:t>
            </a:r>
            <a:r>
              <a:rPr lang="ko-KR" altLang="en-US" sz="24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포스기로</a:t>
            </a:r>
            <a:r>
              <a:rPr lang="ko-KR" alt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전송해 소비자의 결제를 돕는다</a:t>
            </a:r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	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연동된 서버로 정보를 넘기고 클라이언트로 보낸다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-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데이터베이스를 기반으로 이름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가격 및 총 결제금액을 출력한다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865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6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8" name="テキスト ボックス 4"/>
          <p:cNvSpPr/>
          <p:nvPr/>
        </p:nvSpPr>
        <p:spPr>
          <a:xfrm>
            <a:off x="4084999" y="2875583"/>
            <a:ext cx="3996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3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프로젝트 진행</a:t>
            </a:r>
            <a:endParaRPr lang="ja-JP" altLang="en-US" sz="4400" b="1" spc="3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0" name="テキスト ボックス 6"/>
          <p:cNvSpPr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#2</a:t>
            </a:r>
            <a:endParaRPr lang="ja-JP" altLang="en-US" sz="5400" b="1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91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uFillTx/>
            </a:endParaRPr>
          </a:p>
        </p:txBody>
      </p:sp>
      <p:sp>
        <p:nvSpPr>
          <p:cNvPr id="4" name="テキスト ボックス 2"/>
          <p:cNvSpPr/>
          <p:nvPr/>
        </p:nvSpPr>
        <p:spPr>
          <a:xfrm>
            <a:off x="187187" y="1128018"/>
            <a:ext cx="5109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b="1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# </a:t>
            </a:r>
            <a:r>
              <a:rPr lang="ko-KR" altLang="en-US" sz="5400" b="1" dirty="0">
                <a:solidFill>
                  <a:schemeClr val="bg1"/>
                </a:solidFill>
                <a:latin typeface="Arial Unicode MS"/>
                <a:ea typeface="Arial Unicode MS"/>
                <a:cs typeface="Arial Unicode MS"/>
              </a:rPr>
              <a:t>프로젝트 일정</a:t>
            </a:r>
            <a:endParaRPr lang="ja-JP" altLang="en-US" sz="5400" b="1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テキスト ボックス 4"/>
          <p:cNvSpPr/>
          <p:nvPr/>
        </p:nvSpPr>
        <p:spPr>
          <a:xfrm>
            <a:off x="876695" y="13970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spc="600" dirty="0">
                <a:solidFill>
                  <a:schemeClr val="bg1"/>
                </a:solidFill>
                <a:uFillTx/>
                <a:latin typeface="Arial Unicode MS"/>
                <a:ea typeface="Arial Unicode MS"/>
                <a:cs typeface="Arial Unicode MS"/>
              </a:rPr>
              <a:t>Part 2</a:t>
            </a:r>
            <a:endParaRPr lang="ja-JP" altLang="en-US" sz="2400" spc="600" dirty="0">
              <a:solidFill>
                <a:schemeClr val="bg1"/>
              </a:solidFill>
              <a:uFillTx/>
              <a:latin typeface="Arial Unicode MS"/>
              <a:ea typeface="Arial Unicode MS"/>
              <a:cs typeface="Arial Unicode MS"/>
            </a:endParaRPr>
          </a:p>
        </p:txBody>
      </p:sp>
      <p:cxnSp>
        <p:nvCxnSpPr>
          <p:cNvPr id="8" name="直線コネクタ 6"/>
          <p:cNvCxnSpPr/>
          <p:nvPr/>
        </p:nvCxnSpPr>
        <p:spPr>
          <a:xfrm>
            <a:off x="215900" y="2184996"/>
            <a:ext cx="206436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82780"/>
              </p:ext>
            </p:extLst>
          </p:nvPr>
        </p:nvGraphicFramePr>
        <p:xfrm>
          <a:off x="479378" y="2276872"/>
          <a:ext cx="11161240" cy="410445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1612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006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작업 내용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과제 수행 기간 </a:t>
                      </a:r>
                      <a:r>
                        <a:rPr lang="en-US" altLang="ko-KR" sz="1800" b="1" dirty="0"/>
                        <a:t>( </a:t>
                      </a:r>
                      <a:r>
                        <a:rPr lang="ko-KR" altLang="en-US" sz="1800" b="1" dirty="0"/>
                        <a:t>주</a:t>
                      </a:r>
                      <a:r>
                        <a:rPr lang="en-US" altLang="ko-KR" sz="1800" b="1" baseline="0" dirty="0"/>
                        <a:t> )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5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2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3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4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5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6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7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8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9~11</a:t>
                      </a:r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i="0" dirty="0">
                          <a:latin typeface="Agency FB" panose="020B0503020202020204" pitchFamily="34" charset="0"/>
                        </a:rPr>
                        <a:t>주제 선정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역할 분담 및 공부</a:t>
                      </a:r>
                      <a:endParaRPr lang="en-US" altLang="ko-K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소프트웨어 및 하드웨어 설치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kern="1200" dirty="0"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>
                        <a:solidFill>
                          <a:srgbClr val="FD342F"/>
                        </a:solidFill>
                      </a:endParaRPr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5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/>
                        <a:t>딥러닝</a:t>
                      </a:r>
                      <a:r>
                        <a:rPr lang="ko-KR" altLang="en-US" sz="1200" b="1" dirty="0"/>
                        <a:t> </a:t>
                      </a:r>
                      <a:r>
                        <a:rPr lang="ko-KR" altLang="en-US" sz="1200" b="1" dirty="0" err="1"/>
                        <a:t>학습코드</a:t>
                      </a:r>
                      <a:r>
                        <a:rPr lang="ko-KR" altLang="en-US" sz="1200" b="1" dirty="0"/>
                        <a:t> 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OpenCV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코드 작성</a:t>
                      </a:r>
                      <a:endParaRPr lang="en-US" altLang="ko-KR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수정 및 마무리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1" dirty="0"/>
                    </a:p>
                  </a:txBody>
                  <a:tcPr>
                    <a:solidFill>
                      <a:srgbClr val="FD34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9818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Ultra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5F4B8B"/>
      </a:accent6>
      <a:hlink>
        <a:srgbClr val="33333C"/>
      </a:hlink>
      <a:folHlink>
        <a:srgbClr val="33333C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7263</TotalTime>
  <Words>919</Words>
  <Application>Microsoft Office PowerPoint</Application>
  <PresentationFormat>와이드스크린</PresentationFormat>
  <Paragraphs>230</Paragraphs>
  <Slides>25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Arial Unicode MS</vt:lpstr>
      <vt:lpstr>나눔스퀘어라운드 Regular</vt:lpstr>
      <vt:lpstr>맑은 고딕</vt:lpstr>
      <vt:lpstr>함초롬돋움</vt:lpstr>
      <vt:lpstr>Agency FB</vt:lpstr>
      <vt:lpstr>Arial</vt:lpstr>
      <vt:lpstr>Franklin Gothic Book</vt:lpstr>
      <vt:lpstr>Wingdings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user</dc:creator>
  <cp:lastModifiedBy>Windows 사용자</cp:lastModifiedBy>
  <cp:revision>170</cp:revision>
  <dcterms:created xsi:type="dcterms:W3CDTF">2017-12-28T07:01:08Z</dcterms:created>
  <dcterms:modified xsi:type="dcterms:W3CDTF">2020-01-21T02:47:41Z</dcterms:modified>
</cp:coreProperties>
</file>